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7" r:id="rId2"/>
    <p:sldId id="264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0" r:id="rId13"/>
    <p:sldId id="272" r:id="rId14"/>
    <p:sldId id="273" r:id="rId15"/>
    <p:sldId id="276" r:id="rId16"/>
    <p:sldId id="277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0066"/>
    <a:srgbClr val="0000FF"/>
    <a:srgbClr val="9933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63010-B40F-4FC9-B4B4-6E5851BEE3C7}" type="doc">
      <dgm:prSet loTypeId="urn:microsoft.com/office/officeart/2005/8/layout/hierarchy3" loCatId="hierarchy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AA94975-A91E-4C19-A717-FC7FF270B3A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 </a:t>
          </a:r>
          <a:b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структуре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образовательной программы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EFF89C-46B1-4D16-BCF3-61B035B59C9C}" type="parTrans" cxnId="{ABA11926-7F1E-4171-A576-F913DC7B66C8}">
      <dgm:prSet/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C84D83E3-9A6A-4677-95C7-2E296E1E1B69}" type="sibTrans" cxnId="{ABA11926-7F1E-4171-A576-F913DC7B66C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87A9BA89-CF5A-4A0C-91F2-411928B5330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57150">
          <a:solidFill>
            <a:schemeClr val="accent1"/>
          </a:solidFill>
        </a:ln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Требования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к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условиям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реализации образовательной программы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E3349CC-A509-427B-A6B3-B23C0D58ADFF}" type="parTrans" cxnId="{4ED4FDF4-E8B6-4A21-9B1A-26556020612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6EEABCA2-263C-4FE9-824B-F1B520720606}" type="sibTrans" cxnId="{4ED4FDF4-E8B6-4A21-9B1A-26556020612E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CC70DE7-CD8E-4A3B-8B70-3BC75659E06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57150">
          <a:solidFill>
            <a:schemeClr val="accent4"/>
          </a:solidFill>
        </a:ln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Требования</a:t>
          </a:r>
          <a:br>
            <a:rPr lang="ru-RU" sz="28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освоения  образовательной программы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3F9AED2-2953-4A31-AAD0-5958F4883D6C}" type="parTrans" cxnId="{3D312702-01D5-4A1A-A01F-FE05CE02E199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dirty="0">
            <a:latin typeface="Arial" pitchFamily="34" charset="0"/>
            <a:cs typeface="Arial" pitchFamily="34" charset="0"/>
          </a:endParaRPr>
        </a:p>
      </dgm:t>
    </dgm:pt>
    <dgm:pt modelId="{ED17DA49-881A-4B88-97DA-0E95ACC2977A}" type="sibTrans" cxnId="{3D312702-01D5-4A1A-A01F-FE05CE02E19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49F2A7E-2872-4747-8117-ABFDCF6CA549}" type="pres">
      <dgm:prSet presAssocID="{34563010-B40F-4FC9-B4B4-6E5851BEE3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40DA1E-025F-4C48-9C25-18A8F0B86476}" type="pres">
      <dgm:prSet presAssocID="{1AA94975-A91E-4C19-A717-FC7FF270B3A1}" presName="root" presStyleCnt="0"/>
      <dgm:spPr/>
      <dgm:t>
        <a:bodyPr/>
        <a:lstStyle/>
        <a:p>
          <a:endParaRPr lang="ru-RU"/>
        </a:p>
      </dgm:t>
    </dgm:pt>
    <dgm:pt modelId="{826F6637-704C-456D-9470-C21547B872A8}" type="pres">
      <dgm:prSet presAssocID="{1AA94975-A91E-4C19-A717-FC7FF270B3A1}" presName="rootComposite" presStyleCnt="0"/>
      <dgm:spPr/>
      <dgm:t>
        <a:bodyPr/>
        <a:lstStyle/>
        <a:p>
          <a:endParaRPr lang="ru-RU"/>
        </a:p>
      </dgm:t>
    </dgm:pt>
    <dgm:pt modelId="{33A39B95-AF19-4430-A635-D356BA0FBF74}" type="pres">
      <dgm:prSet presAssocID="{1AA94975-A91E-4C19-A717-FC7FF270B3A1}" presName="rootText" presStyleLbl="node1" presStyleIdx="0" presStyleCnt="1" custScaleX="137443" custScaleY="120256"/>
      <dgm:spPr/>
      <dgm:t>
        <a:bodyPr/>
        <a:lstStyle/>
        <a:p>
          <a:endParaRPr lang="ru-RU"/>
        </a:p>
      </dgm:t>
    </dgm:pt>
    <dgm:pt modelId="{69500047-E3FE-4043-83AE-8DBB7241FC80}" type="pres">
      <dgm:prSet presAssocID="{1AA94975-A91E-4C19-A717-FC7FF270B3A1}" presName="rootConnector" presStyleLbl="node1" presStyleIdx="0" presStyleCnt="1"/>
      <dgm:spPr/>
      <dgm:t>
        <a:bodyPr/>
        <a:lstStyle/>
        <a:p>
          <a:endParaRPr lang="ru-RU"/>
        </a:p>
      </dgm:t>
    </dgm:pt>
    <dgm:pt modelId="{E2125773-69BE-4A2D-9E71-398BA589A9D6}" type="pres">
      <dgm:prSet presAssocID="{1AA94975-A91E-4C19-A717-FC7FF270B3A1}" presName="childShape" presStyleCnt="0"/>
      <dgm:spPr/>
      <dgm:t>
        <a:bodyPr/>
        <a:lstStyle/>
        <a:p>
          <a:endParaRPr lang="ru-RU"/>
        </a:p>
      </dgm:t>
    </dgm:pt>
    <dgm:pt modelId="{9D63976C-C296-41DB-B55C-16481C84E1FF}" type="pres">
      <dgm:prSet presAssocID="{6E3349CC-A509-427B-A6B3-B23C0D58ADF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F1B4477-6D8F-4B39-A8E0-B24C303E4979}" type="pres">
      <dgm:prSet presAssocID="{87A9BA89-CF5A-4A0C-91F2-411928B5330B}" presName="childText" presStyleLbl="bgAcc1" presStyleIdx="0" presStyleCnt="2" custScaleX="204829" custScaleY="120704" custLinFactNeighborX="1703" custLinFactNeighborY="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C5FCF-BBA3-4A46-90E8-747B46708F40}" type="pres">
      <dgm:prSet presAssocID="{53F9AED2-2953-4A31-AAD0-5958F4883D6C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3C69F21-AB52-4E53-B0CE-2481F72E639A}" type="pres">
      <dgm:prSet presAssocID="{DCC70DE7-CD8E-4A3B-8B70-3BC75659E061}" presName="childText" presStyleLbl="bgAcc1" presStyleIdx="1" presStyleCnt="2" custScaleX="245588" custScaleY="121907" custLinFactNeighborX="28535" custLinFactNeighborY="-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C94773-E969-49FB-BE86-7C0B6D96BC75}" type="presOf" srcId="{53F9AED2-2953-4A31-AAD0-5958F4883D6C}" destId="{D9DC5FCF-BBA3-4A46-90E8-747B46708F40}" srcOrd="0" destOrd="0" presId="urn:microsoft.com/office/officeart/2005/8/layout/hierarchy3"/>
    <dgm:cxn modelId="{698B4AC9-20AE-4AD5-B51C-C0C59BCC145C}" type="presOf" srcId="{DCC70DE7-CD8E-4A3B-8B70-3BC75659E061}" destId="{83C69F21-AB52-4E53-B0CE-2481F72E639A}" srcOrd="0" destOrd="0" presId="urn:microsoft.com/office/officeart/2005/8/layout/hierarchy3"/>
    <dgm:cxn modelId="{25A68073-B5C8-43A8-8D67-47079CA2BC2E}" type="presOf" srcId="{1AA94975-A91E-4C19-A717-FC7FF270B3A1}" destId="{69500047-E3FE-4043-83AE-8DBB7241FC80}" srcOrd="1" destOrd="0" presId="urn:microsoft.com/office/officeart/2005/8/layout/hierarchy3"/>
    <dgm:cxn modelId="{4ED4FDF4-E8B6-4A21-9B1A-26556020612E}" srcId="{1AA94975-A91E-4C19-A717-FC7FF270B3A1}" destId="{87A9BA89-CF5A-4A0C-91F2-411928B5330B}" srcOrd="0" destOrd="0" parTransId="{6E3349CC-A509-427B-A6B3-B23C0D58ADFF}" sibTransId="{6EEABCA2-263C-4FE9-824B-F1B520720606}"/>
    <dgm:cxn modelId="{226E0876-2B07-4AA1-BE34-F5BA8C3A6427}" type="presOf" srcId="{1AA94975-A91E-4C19-A717-FC7FF270B3A1}" destId="{33A39B95-AF19-4430-A635-D356BA0FBF74}" srcOrd="0" destOrd="0" presId="urn:microsoft.com/office/officeart/2005/8/layout/hierarchy3"/>
    <dgm:cxn modelId="{7AB601B3-CB8D-4CF4-9885-53B5C107C0D1}" type="presOf" srcId="{87A9BA89-CF5A-4A0C-91F2-411928B5330B}" destId="{7F1B4477-6D8F-4B39-A8E0-B24C303E4979}" srcOrd="0" destOrd="0" presId="urn:microsoft.com/office/officeart/2005/8/layout/hierarchy3"/>
    <dgm:cxn modelId="{ABA11926-7F1E-4171-A576-F913DC7B66C8}" srcId="{34563010-B40F-4FC9-B4B4-6E5851BEE3C7}" destId="{1AA94975-A91E-4C19-A717-FC7FF270B3A1}" srcOrd="0" destOrd="0" parTransId="{25EFF89C-46B1-4D16-BCF3-61B035B59C9C}" sibTransId="{C84D83E3-9A6A-4677-95C7-2E296E1E1B69}"/>
    <dgm:cxn modelId="{017E12FA-8F3F-45FC-9C97-1E85E43A36FB}" type="presOf" srcId="{6E3349CC-A509-427B-A6B3-B23C0D58ADFF}" destId="{9D63976C-C296-41DB-B55C-16481C84E1FF}" srcOrd="0" destOrd="0" presId="urn:microsoft.com/office/officeart/2005/8/layout/hierarchy3"/>
    <dgm:cxn modelId="{35CDB9EE-594D-4FC5-96EC-2B52A656D33A}" type="presOf" srcId="{34563010-B40F-4FC9-B4B4-6E5851BEE3C7}" destId="{549F2A7E-2872-4747-8117-ABFDCF6CA549}" srcOrd="0" destOrd="0" presId="urn:microsoft.com/office/officeart/2005/8/layout/hierarchy3"/>
    <dgm:cxn modelId="{3D312702-01D5-4A1A-A01F-FE05CE02E199}" srcId="{1AA94975-A91E-4C19-A717-FC7FF270B3A1}" destId="{DCC70DE7-CD8E-4A3B-8B70-3BC75659E061}" srcOrd="1" destOrd="0" parTransId="{53F9AED2-2953-4A31-AAD0-5958F4883D6C}" sibTransId="{ED17DA49-881A-4B88-97DA-0E95ACC2977A}"/>
    <dgm:cxn modelId="{5904FFA1-44AE-4A4D-BB42-F57A20C458E1}" type="presParOf" srcId="{549F2A7E-2872-4747-8117-ABFDCF6CA549}" destId="{DC40DA1E-025F-4C48-9C25-18A8F0B86476}" srcOrd="0" destOrd="0" presId="urn:microsoft.com/office/officeart/2005/8/layout/hierarchy3"/>
    <dgm:cxn modelId="{CD15FBD5-5953-4460-9F27-38393B4502AE}" type="presParOf" srcId="{DC40DA1E-025F-4C48-9C25-18A8F0B86476}" destId="{826F6637-704C-456D-9470-C21547B872A8}" srcOrd="0" destOrd="0" presId="urn:microsoft.com/office/officeart/2005/8/layout/hierarchy3"/>
    <dgm:cxn modelId="{ED64D6E1-5358-40D2-9112-D95C2F5784B6}" type="presParOf" srcId="{826F6637-704C-456D-9470-C21547B872A8}" destId="{33A39B95-AF19-4430-A635-D356BA0FBF74}" srcOrd="0" destOrd="0" presId="urn:microsoft.com/office/officeart/2005/8/layout/hierarchy3"/>
    <dgm:cxn modelId="{2FCF3D64-77B3-48D3-BC5E-74369909C6C0}" type="presParOf" srcId="{826F6637-704C-456D-9470-C21547B872A8}" destId="{69500047-E3FE-4043-83AE-8DBB7241FC80}" srcOrd="1" destOrd="0" presId="urn:microsoft.com/office/officeart/2005/8/layout/hierarchy3"/>
    <dgm:cxn modelId="{C024C28D-548A-46C2-B157-18F610A296B9}" type="presParOf" srcId="{DC40DA1E-025F-4C48-9C25-18A8F0B86476}" destId="{E2125773-69BE-4A2D-9E71-398BA589A9D6}" srcOrd="1" destOrd="0" presId="urn:microsoft.com/office/officeart/2005/8/layout/hierarchy3"/>
    <dgm:cxn modelId="{583A5407-D92D-4702-9F39-EF79BADD7BDA}" type="presParOf" srcId="{E2125773-69BE-4A2D-9E71-398BA589A9D6}" destId="{9D63976C-C296-41DB-B55C-16481C84E1FF}" srcOrd="0" destOrd="0" presId="urn:microsoft.com/office/officeart/2005/8/layout/hierarchy3"/>
    <dgm:cxn modelId="{62395434-E13C-4429-9FEE-C935CCEEDA65}" type="presParOf" srcId="{E2125773-69BE-4A2D-9E71-398BA589A9D6}" destId="{7F1B4477-6D8F-4B39-A8E0-B24C303E4979}" srcOrd="1" destOrd="0" presId="urn:microsoft.com/office/officeart/2005/8/layout/hierarchy3"/>
    <dgm:cxn modelId="{A31166FF-8156-4151-BCEE-98D6139F9B90}" type="presParOf" srcId="{E2125773-69BE-4A2D-9E71-398BA589A9D6}" destId="{D9DC5FCF-BBA3-4A46-90E8-747B46708F40}" srcOrd="2" destOrd="0" presId="urn:microsoft.com/office/officeart/2005/8/layout/hierarchy3"/>
    <dgm:cxn modelId="{3F4ECBA8-B907-403B-934F-1F45FFC220E7}" type="presParOf" srcId="{E2125773-69BE-4A2D-9E71-398BA589A9D6}" destId="{83C69F21-AB52-4E53-B0CE-2481F72E639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A39B95-AF19-4430-A635-D356BA0FBF74}">
      <dsp:nvSpPr>
        <dsp:cNvPr id="0" name=""/>
        <dsp:cNvSpPr/>
      </dsp:nvSpPr>
      <dsp:spPr>
        <a:xfrm>
          <a:off x="1560143" y="1072"/>
          <a:ext cx="3432714" cy="150172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70000"/>
                <a:satMod val="130000"/>
              </a:schemeClr>
            </a:gs>
            <a:gs pos="43000">
              <a:schemeClr val="accent6">
                <a:tint val="44000"/>
                <a:satMod val="165000"/>
              </a:schemeClr>
            </a:gs>
            <a:gs pos="93000">
              <a:schemeClr val="accent6">
                <a:tint val="15000"/>
                <a:satMod val="165000"/>
              </a:schemeClr>
            </a:gs>
            <a:gs pos="100000">
              <a:schemeClr val="accent6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p3d extrusionH="506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Требования </a:t>
          </a:r>
          <a:b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структуре</a:t>
          </a: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образовательной программы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0143" y="1072"/>
        <a:ext cx="3432714" cy="1501729"/>
      </dsp:txXfrm>
    </dsp:sp>
    <dsp:sp modelId="{9D63976C-C296-41DB-B55C-16481C84E1FF}">
      <dsp:nvSpPr>
        <dsp:cNvPr id="0" name=""/>
        <dsp:cNvSpPr/>
      </dsp:nvSpPr>
      <dsp:spPr>
        <a:xfrm>
          <a:off x="1903415" y="1502802"/>
          <a:ext cx="377298" cy="111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542"/>
              </a:lnTo>
              <a:lnTo>
                <a:pt x="377298" y="1118542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  <a:sp3d z="-110000"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7F1B4477-6D8F-4B39-A8E0-B24C303E4979}">
      <dsp:nvSpPr>
        <dsp:cNvPr id="0" name=""/>
        <dsp:cNvSpPr/>
      </dsp:nvSpPr>
      <dsp:spPr>
        <a:xfrm>
          <a:off x="2280713" y="1867683"/>
          <a:ext cx="4092573" cy="15073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70000"/>
                <a:satMod val="130000"/>
              </a:schemeClr>
            </a:gs>
            <a:gs pos="43000">
              <a:schemeClr val="accent1">
                <a:tint val="44000"/>
                <a:satMod val="165000"/>
              </a:schemeClr>
            </a:gs>
            <a:gs pos="93000">
              <a:schemeClr val="accent1">
                <a:tint val="15000"/>
                <a:satMod val="165000"/>
              </a:schemeClr>
            </a:gs>
            <a:gs pos="100000">
              <a:schemeClr val="accent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57150" cap="flat" cmpd="sng" algn="ctr">
          <a:solidFill>
            <a:schemeClr val="accent1"/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  <a:sp3d z="-161800" extrusionH="106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Требования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к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условиям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b="0" kern="1200" dirty="0" smtClean="0">
              <a:latin typeface="Times New Roman" pitchFamily="18" charset="0"/>
              <a:cs typeface="Times New Roman" pitchFamily="18" charset="0"/>
            </a:rPr>
            <a:t>реализации образовательной программы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0713" y="1867683"/>
        <a:ext cx="4092573" cy="1507324"/>
      </dsp:txXfrm>
    </dsp:sp>
    <dsp:sp modelId="{D9DC5FCF-BBA3-4A46-90E8-747B46708F40}">
      <dsp:nvSpPr>
        <dsp:cNvPr id="0" name=""/>
        <dsp:cNvSpPr/>
      </dsp:nvSpPr>
      <dsp:spPr>
        <a:xfrm>
          <a:off x="1903415" y="1502802"/>
          <a:ext cx="913413" cy="286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3553"/>
              </a:lnTo>
              <a:lnTo>
                <a:pt x="913413" y="2863553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  <a:sp3d z="-110000"/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83C69F21-AB52-4E53-B0CE-2481F72E639A}">
      <dsp:nvSpPr>
        <dsp:cNvPr id="0" name=""/>
        <dsp:cNvSpPr/>
      </dsp:nvSpPr>
      <dsp:spPr>
        <a:xfrm>
          <a:off x="2816828" y="3605182"/>
          <a:ext cx="4906956" cy="15223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70000"/>
                <a:satMod val="130000"/>
              </a:schemeClr>
            </a:gs>
            <a:gs pos="43000">
              <a:schemeClr val="accent3">
                <a:tint val="44000"/>
                <a:satMod val="165000"/>
              </a:schemeClr>
            </a:gs>
            <a:gs pos="93000">
              <a:schemeClr val="accent3">
                <a:tint val="15000"/>
                <a:satMod val="165000"/>
              </a:schemeClr>
            </a:gs>
            <a:gs pos="100000">
              <a:schemeClr val="accent3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57150" cap="flat" cmpd="sng" algn="ctr">
          <a:solidFill>
            <a:schemeClr val="accent4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  <a:sp3d z="-161800" extrusionH="106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Требования</a:t>
          </a:r>
          <a:br>
            <a:rPr lang="ru-RU" sz="28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к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освоения  образовательной программы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6828" y="3605182"/>
        <a:ext cx="4906956" cy="152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46894-B172-42C8-A725-A22AE0E3B4EE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111-CEB7-4384-A614-6AFA7ED9BD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34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 включает в себя требования к: структуре Программы и ее объему; условиям реализации Программы; результатам освоения Программы. Выраженный</a:t>
            </a:r>
            <a:r>
              <a:rPr lang="ru-RU" baseline="0" dirty="0" smtClean="0"/>
              <a:t> акцент в данном Стандарте </a:t>
            </a:r>
            <a:r>
              <a:rPr lang="ru-RU" b="1" baseline="0" dirty="0" smtClean="0"/>
              <a:t>(именно в стандарте ДО) </a:t>
            </a:r>
            <a:r>
              <a:rPr lang="ru-RU" b="0" baseline="0" dirty="0" smtClean="0"/>
              <a:t>делается на условия реализации основной образовательной программы. Почему – мы увидим чуть позже.</a:t>
            </a:r>
            <a:endParaRPr lang="ru-RU" b="1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A7111-CEB7-4384-A614-6AFA7ED9BD7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600200" y="2852738"/>
            <a:ext cx="6859588" cy="333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заведующего МБДОУ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«Березка»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Лемешко Ирина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Александровна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609600" y="1773238"/>
            <a:ext cx="8153399" cy="22837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</a:rPr>
              <a:t> </a:t>
            </a:r>
            <a:endParaRPr lang="ru-RU" sz="3200" b="1" dirty="0">
              <a:solidFill>
                <a:srgbClr val="003300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ru-RU" sz="3200" b="1" dirty="0" smtClean="0">
                <a:solidFill>
                  <a:srgbClr val="003300"/>
                </a:solidFill>
              </a:rPr>
              <a:t>ФЕДЕРАЛЬНЫЙ ГОСУДАРСТВЕННЫЙ ОБРАЗОВАТЕЛЬНЫЙ СТАНДАРТ ДОШКОЛЬНОГО </a:t>
            </a:r>
            <a:r>
              <a:rPr lang="ru-RU" sz="3200" b="1" dirty="0">
                <a:solidFill>
                  <a:srgbClr val="003300"/>
                </a:solidFill>
              </a:rPr>
              <a:t>ОБРАЗОВАНИЯ </a:t>
            </a:r>
            <a:endParaRPr lang="ru-RU" sz="3200" dirty="0">
              <a:solidFill>
                <a:srgbClr val="003300"/>
              </a:solidFill>
            </a:endParaRPr>
          </a:p>
        </p:txBody>
      </p:sp>
      <p:pic>
        <p:nvPicPr>
          <p:cNvPr id="5125" name="Рисунок 5" descr="чтени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5038" y="-30163"/>
            <a:ext cx="2193925" cy="180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3581400"/>
            <a:ext cx="8077200" cy="29854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400" b="1" dirty="0" smtClean="0"/>
              <a:t> </a:t>
            </a:r>
            <a:endParaRPr lang="ru-RU" sz="2400" b="1" dirty="0" smtClean="0"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ea typeface="Times New Roman"/>
              </a:rPr>
              <a:t>социально-коммуникативное </a:t>
            </a:r>
            <a:r>
              <a:rPr lang="ru-RU" sz="2800" b="1" dirty="0">
                <a:ea typeface="Times New Roman"/>
              </a:rPr>
              <a:t>развитие;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ea typeface="Times New Roman"/>
              </a:rPr>
              <a:t>познавательное развитие; </a:t>
            </a:r>
            <a:endParaRPr lang="ru-RU" sz="2800" b="1" dirty="0" smtClean="0"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ea typeface="Times New Roman"/>
              </a:rPr>
              <a:t>речевое </a:t>
            </a:r>
            <a:r>
              <a:rPr lang="ru-RU" sz="2800" b="1" dirty="0">
                <a:ea typeface="Times New Roman"/>
              </a:rPr>
              <a:t>развитие;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ea typeface="Times New Roman"/>
              </a:rPr>
              <a:t>художественно-эстетическое развитие;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ea typeface="Times New Roman"/>
              </a:rPr>
              <a:t>физическое развитие.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19050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ФГОС  ДО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4166588" y="653749"/>
            <a:ext cx="615553" cy="5291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</a:rPr>
              <a:t>О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бразовательные </a:t>
            </a:r>
            <a:r>
              <a:rPr lang="ru-RU" sz="2800" b="1" dirty="0" smtClean="0">
                <a:solidFill>
                  <a:srgbClr val="002060"/>
                </a:solidFill>
                <a:ea typeface="Times New Roman"/>
              </a:rPr>
              <a:t>области:</a:t>
            </a:r>
            <a:endParaRPr lang="ru-RU" sz="2800" b="1" dirty="0">
              <a:solidFill>
                <a:srgbClr val="002060"/>
              </a:solidFill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1714501" y="-342900"/>
            <a:ext cx="990600" cy="38100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Личностное развитие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5400000">
            <a:off x="5753100" y="-723900"/>
            <a:ext cx="1600200" cy="457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Развитие мотивации и способностей детей в различных видах деятельности </a:t>
            </a:r>
            <a:endParaRPr lang="ru-RU" sz="24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133600" y="2057400"/>
            <a:ext cx="228600" cy="60960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29400" y="2438400"/>
            <a:ext cx="228600" cy="5334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06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752600"/>
            <a:ext cx="8458200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игровая;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</a:rPr>
              <a:t>- коммуникативная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</a:rPr>
              <a:t>общение и взаимодействие со взрослыми и сверстниками);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-познавательно-исследовательская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(исследования объектов окружающего мира и экспериментирования с ними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);  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-восприятие художественной литературы и фольклора;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-самообслуживание и элементарный бытовой труд;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-конструирование из разного материала;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</a:rPr>
              <a:t>изобразительная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</a:rPr>
              <a:t>рисование, лепка, аппликация);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9933FF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FF"/>
                </a:solidFill>
                <a:effectLst/>
                <a:latin typeface="Arial" pitchFamily="34" charset="0"/>
                <a:ea typeface="Times New Roman" pitchFamily="18" charset="0"/>
              </a:rPr>
              <a:t>музыкальная;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933FF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двигательная.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38200"/>
            <a:ext cx="8610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</a:rPr>
              <a:t>Виды деятельности детей дошкольного возраста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</a:rPr>
              <a:t> (3 года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</a:rPr>
              <a:t>7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</a:rPr>
              <a:t>лет)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2209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ДО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62200" y="3657600"/>
            <a:ext cx="4267200" cy="2362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Требования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 условиям реализации Программы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88282">
            <a:off x="679138" y="1011222"/>
            <a:ext cx="232155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0480757">
            <a:off x="1132438" y="2621805"/>
            <a:ext cx="233651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Материально-технические условия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858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57600" y="2514600"/>
            <a:ext cx="21336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Финансовые условия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77115">
            <a:off x="6558599" y="1131494"/>
            <a:ext cx="2365080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 rot="1070156">
            <a:off x="6123903" y="2970414"/>
            <a:ext cx="2140579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Предметно- пространственная среда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908158">
            <a:off x="365870" y="4082315"/>
            <a:ext cx="2122500" cy="158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 rot="20883588">
            <a:off x="631893" y="5613868"/>
            <a:ext cx="2127515" cy="1035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Психолого-педагогические условия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74025">
            <a:off x="6607944" y="4250383"/>
            <a:ext cx="2170602" cy="210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 rot="1062298">
            <a:off x="6336811" y="6155138"/>
            <a:ext cx="205335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Кадровые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20555146">
            <a:off x="2750126" y="5482402"/>
            <a:ext cx="440536" cy="622977"/>
          </a:xfrm>
          <a:prstGeom prst="rightArrow">
            <a:avLst>
              <a:gd name="adj1" fmla="val 208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4064081">
            <a:off x="2411343" y="3659087"/>
            <a:ext cx="58024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4191000" y="3429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252223">
            <a:off x="5896618" y="3645188"/>
            <a:ext cx="457200" cy="538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842176">
            <a:off x="5946291" y="5554119"/>
            <a:ext cx="491956" cy="3607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2057400" cy="8617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ДО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52401"/>
            <a:ext cx="6705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Требования </a:t>
            </a:r>
            <a:r>
              <a:rPr lang="ru-RU" sz="2400" b="1" dirty="0">
                <a:solidFill>
                  <a:srgbClr val="002060"/>
                </a:solidFill>
              </a:rPr>
              <a:t>к результатам освоения основной образовательной программы дошкольного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81534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Специфика результатов освоения основной образовательной программы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0"/>
            <a:ext cx="2286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Специфика </a:t>
            </a:r>
            <a:r>
              <a:rPr lang="ru-RU" sz="2400" b="1" dirty="0" smtClean="0"/>
              <a:t>дошкольного детства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048000"/>
            <a:ext cx="297180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Неправомерность </a:t>
            </a:r>
            <a:r>
              <a:rPr lang="ru-RU" sz="2400" b="1" dirty="0" smtClean="0"/>
              <a:t>требования от ребенка дошкольного возраста </a:t>
            </a:r>
            <a:r>
              <a:rPr lang="ru-RU" sz="2400" b="1" u="sng" dirty="0" smtClean="0"/>
              <a:t>конкретных образовательных достижений</a:t>
            </a:r>
            <a:endParaRPr lang="ru-RU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048000"/>
            <a:ext cx="31242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Необходимость </a:t>
            </a:r>
            <a:r>
              <a:rPr lang="ru-RU" sz="2400" b="1" dirty="0" smtClean="0"/>
              <a:t>определения результатов освоения ОП в виде </a:t>
            </a:r>
            <a:r>
              <a:rPr lang="ru-RU" sz="2400" b="1" dirty="0" smtClean="0">
                <a:solidFill>
                  <a:srgbClr val="C00000"/>
                </a:solidFill>
              </a:rPr>
              <a:t>целевых ориентиро</a:t>
            </a:r>
            <a:r>
              <a:rPr lang="ru-RU" sz="2400" dirty="0" smtClean="0">
                <a:solidFill>
                  <a:srgbClr val="C00000"/>
                </a:solidFill>
              </a:rPr>
              <a:t>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209800" y="3581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4864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28600"/>
            <a:ext cx="18288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ДО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3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52400"/>
            <a:ext cx="1828800" cy="8002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ДО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152401"/>
            <a:ext cx="6705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Требования к результатам освоения основной образовательной программы дошкольного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0600" y="2667000"/>
            <a:ext cx="7696200" cy="3429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0066"/>
                </a:solidFill>
              </a:rPr>
              <a:t>Целевые ориентиры дошкольного образования </a:t>
            </a:r>
          </a:p>
          <a:p>
            <a:r>
              <a:rPr lang="ru-RU" sz="2800" b="1" dirty="0" smtClean="0"/>
              <a:t> представляют собой социально –нормативные </a:t>
            </a:r>
            <a:r>
              <a:rPr lang="ru-RU" sz="2800" b="1" dirty="0" smtClean="0">
                <a:solidFill>
                  <a:srgbClr val="FF0066"/>
                </a:solidFill>
              </a:rPr>
              <a:t>возрастные характеристики </a:t>
            </a:r>
            <a:r>
              <a:rPr lang="ru-RU" sz="2800" b="1" dirty="0" smtClean="0"/>
              <a:t>возможных достижений ребенка на этапе завершения уровня </a:t>
            </a:r>
            <a:r>
              <a:rPr lang="ru-RU" sz="2800" b="1" dirty="0" smtClean="0">
                <a:solidFill>
                  <a:schemeClr val="tx1"/>
                </a:solidFill>
              </a:rPr>
              <a:t>дошкольного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228" y="304800"/>
            <a:ext cx="835297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Целевые ориентиры на этапе завершения дошкольного образования: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400" b="1" dirty="0"/>
              <a:t>Ребенок </a:t>
            </a:r>
            <a:r>
              <a:rPr lang="ru-RU" sz="2400" dirty="0"/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sz="2400" b="1" dirty="0"/>
              <a:t>ребенок </a:t>
            </a:r>
            <a:r>
              <a:rPr lang="ru-RU" sz="2400" dirty="0"/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</p:txBody>
      </p:sp>
    </p:spTree>
    <p:extLst>
      <p:ext uri="{BB962C8B-B14F-4D97-AF65-F5344CB8AC3E}">
        <p14:creationId xmlns="" xmlns:p14="http://schemas.microsoft.com/office/powerpoint/2010/main" val="241965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71" y="685800"/>
            <a:ext cx="8915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ребенок </a:t>
            </a:r>
            <a:r>
              <a:rPr lang="ru-RU" sz="2000" dirty="0"/>
              <a:t>обладает развитым воображением, которое реализуется в разных видах деятельности, и прежде всего в игре; </a:t>
            </a:r>
            <a:r>
              <a:rPr lang="ru-RU" sz="2000" b="1" dirty="0"/>
              <a:t>ребенок </a:t>
            </a:r>
            <a:r>
              <a:rPr lang="ru-RU" sz="2000" dirty="0"/>
              <a:t>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r>
              <a:rPr lang="ru-RU" sz="2000" b="1" dirty="0"/>
              <a:t>ребенок</a:t>
            </a:r>
            <a:r>
              <a:rPr lang="ru-RU" sz="2000" dirty="0"/>
              <a:t>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</a:t>
            </a:r>
            <a:r>
              <a:rPr lang="ru-RU" sz="2000" b="1" dirty="0"/>
              <a:t>у ребенка </a:t>
            </a:r>
            <a:r>
              <a:rPr lang="ru-RU" sz="2000" dirty="0"/>
              <a:t>складываются предпосылки грамотности;</a:t>
            </a:r>
          </a:p>
          <a:p>
            <a:r>
              <a:rPr lang="ru-RU" sz="2000" b="1" dirty="0"/>
              <a:t>у ребенка </a:t>
            </a:r>
            <a:r>
              <a:rPr lang="ru-RU" sz="2000" dirty="0"/>
              <a:t>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sz="2000" b="1" dirty="0"/>
              <a:t>ребенок </a:t>
            </a:r>
            <a:r>
              <a:rPr lang="ru-RU" sz="2000" dirty="0"/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2000" b="1" dirty="0"/>
              <a:t>ребенок проявляет </a:t>
            </a:r>
            <a:r>
              <a:rPr lang="ru-RU" sz="2000" dirty="0"/>
              <a:t>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4241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685800" y="1870966"/>
            <a:ext cx="8153400" cy="44012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Целевые ориентиры Программы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выступают основаниями преемственности дошкольного и начального общего образования.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 соблюдении требований к условиям реализации Программы настоящие целевые ориентиры предполагают формирование у детей дошкольного возраста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предпосылок к учебной деятельности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 этапе завершения ими дошкольного образования.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1905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ДО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9000"/>
            <a:lum bright="-5000" contrast="8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4399" y="532909"/>
            <a:ext cx="7696201" cy="1200329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NewRomanPS-BoldMT" charset="-52"/>
              </a:rPr>
              <a:t>Федеральный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NewRomanPS-BoldMT" charset="-52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NewRomanPS-BoldMT" charset="-52"/>
              </a:rPr>
              <a:t>закон Российской Федерации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NewRomanPS-BoldMT" charset="-52"/>
              </a:rPr>
              <a:t>от 29 декабря 2012 г. N</a:t>
            </a:r>
            <a:r>
              <a:rPr lang="ru-RU" altLang="ru-RU" sz="24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NewRomanPS-BoldMT" charset="-52"/>
              </a:rPr>
              <a:t>273-ФЗ «Об образовании в Российской Федерации»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2514600"/>
            <a:ext cx="6477000" cy="35394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Статья </a:t>
            </a:r>
            <a:r>
              <a:rPr lang="ru-RU" sz="2800" b="1" i="1" dirty="0">
                <a:solidFill>
                  <a:srgbClr val="002060"/>
                </a:solidFill>
              </a:rPr>
              <a:t>10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4</a:t>
            </a:r>
            <a:r>
              <a:rPr lang="ru-RU" sz="2800" b="1" dirty="0">
                <a:solidFill>
                  <a:srgbClr val="002060"/>
                </a:solidFill>
              </a:rPr>
              <a:t>. В Российской Федерации устанавливаются следующие уровни общего образования: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1) дошкольное образование;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2) начальное общее образование;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3) основное общее образование;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4) среднее общее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образование.       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7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484" y="1026994"/>
            <a:ext cx="7391400" cy="45356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Федеральный закон « Об  образовании в Российской Федерации»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algn="ctr"/>
            <a:endParaRPr lang="ru-RU" dirty="0" smtClean="0"/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</a:rPr>
              <a:t>Уровень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образования-завершенный цикл образования, характеризующийся определенной единой совокупностью </a:t>
            </a:r>
            <a:r>
              <a:rPr lang="ru-RU" sz="2800" b="1" dirty="0" smtClean="0">
                <a:solidFill>
                  <a:srgbClr val="C00000"/>
                </a:solidFill>
              </a:rPr>
              <a:t>требований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1534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100" b="1" dirty="0"/>
              <a:t>В соответствии с частью 3 статьи 5</a:t>
            </a:r>
            <a:br>
              <a:rPr lang="ru-RU" sz="3100" b="1" dirty="0"/>
            </a:br>
            <a:r>
              <a:rPr lang="ru-RU" sz="3100" b="1" dirty="0"/>
              <a:t>Федерального закона от 29 декабря 2012 года №273 – ФЗ «Об образовании в Российской Федерации» разработан и утвержден </a:t>
            </a:r>
            <a:r>
              <a:rPr lang="ru-RU" sz="3100" b="1" dirty="0">
                <a:solidFill>
                  <a:srgbClr val="C00000"/>
                </a:solidFill>
              </a:rPr>
              <a:t>Федеральный образовательный стандарт дошкольного </a:t>
            </a:r>
            <a:r>
              <a:rPr lang="ru-RU" sz="3100" b="1" dirty="0" smtClean="0">
                <a:solidFill>
                  <a:srgbClr val="C00000"/>
                </a:solidFill>
              </a:rPr>
              <a:t>образования( ФГОС ДО) 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Вступил в силу с 1 января 2014года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26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55348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cs typeface="Times New Roman" pitchFamily="18" charset="0"/>
              </a:rPr>
              <a:t>Главная цель введения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Федерального Государственного образовательного стандарта дошкольного образования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(ФГОС ДО) </a:t>
            </a:r>
            <a:r>
              <a:rPr lang="ru-RU" sz="3600" dirty="0" smtClean="0">
                <a:cs typeface="Times New Roman" pitchFamily="18" charset="0"/>
              </a:rPr>
              <a:t>– </a:t>
            </a:r>
          </a:p>
          <a:p>
            <a:pPr algn="ctr"/>
            <a:endParaRPr lang="ru-RU" sz="3600" b="1" dirty="0" smtClean="0"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cs typeface="Times New Roman" pitchFamily="18" charset="0"/>
              </a:rPr>
              <a:t>повышение качества  дошкольного образования</a:t>
            </a:r>
            <a:endParaRPr lang="ru-RU" sz="36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1568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85800" y="533400"/>
            <a:ext cx="7848600" cy="50013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5113" indent="-265113" algn="r">
              <a:spcBef>
                <a:spcPts val="250"/>
              </a:spcBef>
              <a:buClr>
                <a:srgbClr val="4F81BD"/>
              </a:buClr>
              <a:buSzPct val="80000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Calibri" pitchFamily="34" charset="0"/>
              </a:rPr>
              <a:t>Основные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Calibri" pitchFamily="34" charset="0"/>
              </a:rPr>
              <a:t>принципы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Calibri" pitchFamily="34" charset="0"/>
                <a:cs typeface="Calibri" pitchFamily="34" charset="0"/>
              </a:rPr>
              <a:t>Стандарта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 pitchFamily="34" charset="0"/>
                <a:cs typeface="Calibri" pitchFamily="34" charset="0"/>
              </a:rPr>
              <a:t>: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 pitchFamily="34" charset="0"/>
              <a:cs typeface="Calibri" pitchFamily="34" charset="0"/>
            </a:endParaRP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</a:pPr>
            <a:endParaRPr lang="ru-RU" sz="3200" b="1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  <a:buFont typeface="Wingdings 2" pitchFamily="18" charset="2"/>
              <a:buChar char="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  <a:buFont typeface="Wingdings 2" pitchFamily="18" charset="2"/>
              <a:buChar char="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приобщения детей к </a:t>
            </a:r>
            <a:r>
              <a:rPr lang="ru-RU" sz="2400" b="1" dirty="0" err="1" smtClean="0">
                <a:ea typeface="Calibri" pitchFamily="34" charset="0"/>
                <a:cs typeface="Times New Roman" pitchFamily="18" charset="0"/>
              </a:rPr>
              <a:t>социокультурным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нормам,</a:t>
            </a: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 традициям семьи, общества и государства; </a:t>
            </a: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  <a:buFont typeface="Wingdings 2" pitchFamily="18" charset="2"/>
              <a:buChar char="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pPr marL="265113" indent="-265113">
              <a:spcBef>
                <a:spcPts val="250"/>
              </a:spcBef>
              <a:buClr>
                <a:srgbClr val="4F81BD"/>
              </a:buClr>
              <a:buSzPct val="80000"/>
              <a:buFont typeface="Wingdings 2" pitchFamily="18" charset="2"/>
              <a:buChar char=""/>
            </a:pP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учёта этнокультурной и социальной ситуации развития детей.</a:t>
            </a:r>
            <a:endParaRPr lang="ru-RU" sz="24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5800" y="152400"/>
            <a:ext cx="384655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Цели  ФГОС ДО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914400"/>
            <a:ext cx="8229872" cy="55399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обеспечение </a:t>
            </a:r>
            <a:r>
              <a:rPr lang="ru-RU" sz="2400" b="1" dirty="0"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sz="2400" b="1" dirty="0" smtClean="0"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400" b="1" dirty="0" smtClean="0"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обеспечение </a:t>
            </a:r>
            <a:r>
              <a:rPr lang="ru-RU" sz="2400" b="1" dirty="0"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sz="2400" b="1" dirty="0" smtClean="0"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400" b="1" dirty="0"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сохранение </a:t>
            </a:r>
            <a:r>
              <a:rPr lang="ru-RU" sz="2400" b="1" dirty="0"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7545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934200" cy="68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65113" indent="-265113" algn="ctr">
              <a:spcBef>
                <a:spcPts val="250"/>
              </a:spcBef>
            </a:pPr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/>
            </a:r>
            <a:b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</a:br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/>
            </a:r>
            <a:b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</a:br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/>
            </a:r>
            <a:b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</a:br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/>
            </a:r>
            <a:b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Совокупность требований ФГОС ДО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52457815"/>
              </p:ext>
            </p:extLst>
          </p:nvPr>
        </p:nvGraphicFramePr>
        <p:xfrm>
          <a:off x="178693" y="1295400"/>
          <a:ext cx="8713787" cy="515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457200"/>
            <a:ext cx="297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Общие положения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0684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914400"/>
            <a:ext cx="8381999" cy="563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  </a:t>
            </a:r>
            <a:endParaRPr lang="ru-RU" sz="2000" b="1" dirty="0"/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П. 2.5. Программа разрабатывается и утверждается Организацией самостоятельно в соответствии с настоящим Стандартом и с учетом Примерных программ.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600200"/>
            <a:ext cx="7467600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/>
              <a:t> </a:t>
            </a:r>
            <a:endParaRPr lang="ru-RU" sz="2000" b="1" dirty="0" smtClean="0"/>
          </a:p>
          <a:p>
            <a:pPr algn="ctr"/>
            <a:r>
              <a:rPr lang="ru-RU" sz="2400" b="1" dirty="0" smtClean="0"/>
              <a:t>« Требования к структуре образовательной программы дошкольного образования и её объему»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362200"/>
            <a:ext cx="3352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2209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ФГОС  ДО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57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07674D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846</Words>
  <Application>Microsoft Office PowerPoint</Application>
  <PresentationFormat>Экран (4:3)</PresentationFormat>
  <Paragraphs>119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Слайд 2</vt:lpstr>
      <vt:lpstr>Слайд 3</vt:lpstr>
      <vt:lpstr>В соответствии с частью 3 статьи 5 Федерального закона от 29 декабря 2012 года №273 – ФЗ «Об образовании в Российской Федерации» разработан и утвержден Федеральный образовательный стандарт дошкольного образования( ФГОС ДО)   Вступил в силу с 1 января 2014года </vt:lpstr>
      <vt:lpstr>Слайд 5</vt:lpstr>
      <vt:lpstr>Слайд 6</vt:lpstr>
      <vt:lpstr>Слайд 7</vt:lpstr>
      <vt:lpstr>    Совокупность требований ФГОС ДО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49</cp:revision>
  <dcterms:modified xsi:type="dcterms:W3CDTF">2014-12-03T19:17:52Z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329939</vt:lpwstr>
  </property>
  <property fmtid="{D5CDD505-2E9C-101B-9397-08002B2CF9AE}" pid="3" name="NXPowerLiteSettings">
    <vt:lpwstr>F7200358026400</vt:lpwstr>
  </property>
  <property fmtid="{D5CDD505-2E9C-101B-9397-08002B2CF9AE}" pid="4" name="NXPowerLiteVersion">
    <vt:lpwstr>D5.1.3</vt:lpwstr>
  </property>
</Properties>
</file>